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8" r:id="rId9"/>
    <p:sldId id="260" r:id="rId10"/>
    <p:sldId id="261" r:id="rId11"/>
    <p:sldId id="262" r:id="rId12"/>
    <p:sldId id="263" r:id="rId13"/>
    <p:sldId id="264" r:id="rId14"/>
    <p:sldId id="266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74629" autoAdjust="0"/>
  </p:normalViewPr>
  <p:slideViewPr>
    <p:cSldViewPr>
      <p:cViewPr varScale="1">
        <p:scale>
          <a:sx n="36" d="100"/>
          <a:sy n="36" d="100"/>
        </p:scale>
        <p:origin x="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a Williams" userId="e124d6c2-5d9b-459e-93ea-0b29780759f0" providerId="ADAL" clId="{35080AD1-2081-434D-8ABC-F7F83409E55A}"/>
    <pc:docChg chg="modSld">
      <pc:chgData name="Olivia Williams" userId="e124d6c2-5d9b-459e-93ea-0b29780759f0" providerId="ADAL" clId="{35080AD1-2081-434D-8ABC-F7F83409E55A}" dt="2022-02-25T15:51:38.311" v="6" actId="6549"/>
      <pc:docMkLst>
        <pc:docMk/>
      </pc:docMkLst>
      <pc:sldChg chg="modNotesTx">
        <pc:chgData name="Olivia Williams" userId="e124d6c2-5d9b-459e-93ea-0b29780759f0" providerId="ADAL" clId="{35080AD1-2081-434D-8ABC-F7F83409E55A}" dt="2022-02-25T15:50:56.309" v="0" actId="6549"/>
        <pc:sldMkLst>
          <pc:docMk/>
          <pc:sldMk cId="2740033431" sldId="256"/>
        </pc:sldMkLst>
      </pc:sldChg>
      <pc:sldChg chg="modNotesTx">
        <pc:chgData name="Olivia Williams" userId="e124d6c2-5d9b-459e-93ea-0b29780759f0" providerId="ADAL" clId="{35080AD1-2081-434D-8ABC-F7F83409E55A}" dt="2022-02-25T15:51:28.909" v="4" actId="6549"/>
        <pc:sldMkLst>
          <pc:docMk/>
          <pc:sldMk cId="2562564443" sldId="261"/>
        </pc:sldMkLst>
      </pc:sldChg>
      <pc:sldChg chg="modNotesTx">
        <pc:chgData name="Olivia Williams" userId="e124d6c2-5d9b-459e-93ea-0b29780759f0" providerId="ADAL" clId="{35080AD1-2081-434D-8ABC-F7F83409E55A}" dt="2022-02-25T15:51:33.465" v="5" actId="6549"/>
        <pc:sldMkLst>
          <pc:docMk/>
          <pc:sldMk cId="3524392013" sldId="262"/>
        </pc:sldMkLst>
      </pc:sldChg>
      <pc:sldChg chg="modNotesTx">
        <pc:chgData name="Olivia Williams" userId="e124d6c2-5d9b-459e-93ea-0b29780759f0" providerId="ADAL" clId="{35080AD1-2081-434D-8ABC-F7F83409E55A}" dt="2022-02-25T15:51:38.311" v="6" actId="6549"/>
        <pc:sldMkLst>
          <pc:docMk/>
          <pc:sldMk cId="154623470" sldId="263"/>
        </pc:sldMkLst>
      </pc:sldChg>
      <pc:sldChg chg="modNotesTx">
        <pc:chgData name="Olivia Williams" userId="e124d6c2-5d9b-459e-93ea-0b29780759f0" providerId="ADAL" clId="{35080AD1-2081-434D-8ABC-F7F83409E55A}" dt="2022-02-25T15:51:17.361" v="3" actId="20577"/>
        <pc:sldMkLst>
          <pc:docMk/>
          <pc:sldMk cId="1279195915" sldId="264"/>
        </pc:sldMkLst>
      </pc:sldChg>
      <pc:sldChg chg="modNotesTx">
        <pc:chgData name="Olivia Williams" userId="e124d6c2-5d9b-459e-93ea-0b29780759f0" providerId="ADAL" clId="{35080AD1-2081-434D-8ABC-F7F83409E55A}" dt="2022-02-25T15:51:10.520" v="1" actId="6549"/>
        <pc:sldMkLst>
          <pc:docMk/>
          <pc:sldMk cId="2770619835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2136-3D91-47AE-93F9-B85A3317AF68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59A7C-1785-4C9B-9D96-381AD8AD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81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2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08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16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3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79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429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40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55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59A7C-1785-4C9B-9D96-381AD8ADDBE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8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520000"/>
            <a:ext cx="4824088" cy="1080000"/>
          </a:xfr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3690000"/>
            <a:ext cx="4824088" cy="621128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260000"/>
            <a:ext cx="6192240" cy="72876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60000"/>
            <a:ext cx="6840000" cy="342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93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Positiv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66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Neg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157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520000"/>
            <a:ext cx="4824088" cy="1080000"/>
          </a:xfr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3690000"/>
            <a:ext cx="4824088" cy="621128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2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260000"/>
            <a:ext cx="6192240" cy="72876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60000"/>
            <a:ext cx="6840000" cy="342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88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Positiv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63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5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1260000"/>
            <a:ext cx="6192240" cy="728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160000"/>
            <a:ext cx="6840000" cy="34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87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57" r:id="rId5"/>
    <p:sldLayoutId id="2147483656" r:id="rId6"/>
    <p:sldLayoutId id="2147483660" r:id="rId7"/>
    <p:sldLayoutId id="2147483655" r:id="rId8"/>
  </p:sldLayoutIdLst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Font typeface="Arial" panose="020B0604020202020204" pitchFamily="34" charset="0"/>
        <a:buChar char="•"/>
        <a:defRPr sz="2400" kern="1200" spc="-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spc="-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-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-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-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365026"/>
            <a:ext cx="4824088" cy="1080000"/>
          </a:xfrm>
        </p:spPr>
        <p:txBody>
          <a:bodyPr/>
          <a:lstStyle/>
          <a:p>
            <a:r>
              <a:rPr lang="en-US" dirty="0"/>
              <a:t>Lessons Learnt Lecture:</a:t>
            </a:r>
            <a:br>
              <a:rPr lang="en-US" dirty="0"/>
            </a:br>
            <a:r>
              <a:rPr lang="en-US" sz="3200" dirty="0"/>
              <a:t>Contract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3645024"/>
            <a:ext cx="4824088" cy="621128"/>
          </a:xfrm>
        </p:spPr>
        <p:txBody>
          <a:bodyPr/>
          <a:lstStyle/>
          <a:p>
            <a:r>
              <a:rPr lang="en-US" dirty="0"/>
              <a:t>Patrick Flynn</a:t>
            </a:r>
          </a:p>
          <a:p>
            <a:r>
              <a:rPr lang="en-US" dirty="0"/>
              <a:t>Director of Compliance and M&amp;E</a:t>
            </a:r>
          </a:p>
          <a:p>
            <a:endParaRPr lang="en-US" dirty="0"/>
          </a:p>
          <a:p>
            <a:r>
              <a:rPr lang="en-US" dirty="0"/>
              <a:t>25 February 2022</a:t>
            </a:r>
          </a:p>
        </p:txBody>
      </p:sp>
    </p:spTree>
    <p:extLst>
      <p:ext uri="{BB962C8B-B14F-4D97-AF65-F5344CB8AC3E}">
        <p14:creationId xmlns:p14="http://schemas.microsoft.com/office/powerpoint/2010/main" val="274003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4749-C9F1-482D-B410-1BFC3249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96752"/>
            <a:ext cx="6192240" cy="728760"/>
          </a:xfrm>
        </p:spPr>
        <p:txBody>
          <a:bodyPr/>
          <a:lstStyle/>
          <a:p>
            <a:r>
              <a:rPr lang="en-GB" dirty="0"/>
              <a:t>Incorporating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91222-7DC9-4C85-8A68-DB939900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76872"/>
            <a:ext cx="6840000" cy="3879192"/>
          </a:xfrm>
        </p:spPr>
        <p:txBody>
          <a:bodyPr/>
          <a:lstStyle/>
          <a:p>
            <a:r>
              <a:rPr lang="en-GB" sz="2000" dirty="0"/>
              <a:t>Service improvement plans</a:t>
            </a:r>
          </a:p>
          <a:p>
            <a:r>
              <a:rPr lang="en-GB" sz="2000" dirty="0"/>
              <a:t>Discussing complaints and survey responses in detail</a:t>
            </a:r>
          </a:p>
          <a:p>
            <a:r>
              <a:rPr lang="en-GB" sz="2000" dirty="0"/>
              <a:t>Central and local complaint team input</a:t>
            </a:r>
          </a:p>
          <a:p>
            <a:r>
              <a:rPr lang="en-GB" sz="2000" dirty="0"/>
              <a:t>Involving residents in discussions about complex issues</a:t>
            </a:r>
          </a:p>
          <a:p>
            <a:r>
              <a:rPr lang="en-GB" sz="2000" dirty="0"/>
              <a:t>High profile meetings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7919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4B24-5829-4D0C-A75C-60C3C934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245648"/>
            <a:ext cx="6192240" cy="728760"/>
          </a:xfrm>
        </p:spPr>
        <p:txBody>
          <a:bodyPr/>
          <a:lstStyle/>
          <a:p>
            <a:r>
              <a:rPr lang="en-GB" dirty="0"/>
              <a:t>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5D1D9-563E-4008-854A-3E1913C92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04864"/>
            <a:ext cx="6840000" cy="33751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Lack of communication (NH responsibility) – communal heating and hot water system leaks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Contractor delays and poor communication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NH internal communication processes – supporting Contact Centre as first point of contact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Residents chasing progress of lift repairs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Alternative heating and hot water</a:t>
            </a:r>
          </a:p>
        </p:txBody>
      </p:sp>
    </p:spTree>
    <p:extLst>
      <p:ext uri="{BB962C8B-B14F-4D97-AF65-F5344CB8AC3E}">
        <p14:creationId xmlns:p14="http://schemas.microsoft.com/office/powerpoint/2010/main" val="277061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CD86E-7924-42D9-A36A-00409DDA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Resident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7ABD-01A6-4410-AD89-4D06D218E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Input into contract specification </a:t>
            </a:r>
          </a:p>
          <a:p>
            <a:r>
              <a:rPr lang="en-GB" sz="2000" dirty="0"/>
              <a:t>Evaluating tender submissions</a:t>
            </a:r>
          </a:p>
          <a:p>
            <a:r>
              <a:rPr lang="en-GB" sz="2000" dirty="0"/>
              <a:t>Attending contract meetings</a:t>
            </a:r>
          </a:p>
          <a:p>
            <a:r>
              <a:rPr lang="en-GB" sz="2000" dirty="0"/>
              <a:t>Complaints and satisfaction surveys</a:t>
            </a:r>
          </a:p>
          <a:p>
            <a:r>
              <a:rPr lang="en-GB" sz="2000" dirty="0"/>
              <a:t>Estate inspections and visits</a:t>
            </a:r>
          </a:p>
          <a:p>
            <a:r>
              <a:rPr lang="en-GB" sz="2000" dirty="0"/>
              <a:t>Resident panels and forums</a:t>
            </a:r>
          </a:p>
        </p:txBody>
      </p:sp>
    </p:spTree>
    <p:extLst>
      <p:ext uri="{BB962C8B-B14F-4D97-AF65-F5344CB8AC3E}">
        <p14:creationId xmlns:p14="http://schemas.microsoft.com/office/powerpoint/2010/main" val="3893375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 Questions &amp;amp; Answers on Collaboration &amp;amp; Communities | by Stan Garfield |  Medium">
            <a:extLst>
              <a:ext uri="{FF2B5EF4-FFF2-40B4-BE49-F238E27FC236}">
                <a16:creationId xmlns:a16="http://schemas.microsoft.com/office/drawing/2014/main" id="{A0B183DF-C70D-4C61-A95F-186DBF278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362" y="2185330"/>
            <a:ext cx="5927276" cy="248733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46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88" y="836712"/>
            <a:ext cx="6192240" cy="728760"/>
          </a:xfrm>
        </p:spPr>
        <p:txBody>
          <a:bodyPr/>
          <a:lstStyle/>
          <a:p>
            <a:r>
              <a:rPr lang="en-US" sz="3600" dirty="0"/>
              <a:t>What we’ll cover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88" y="1719000"/>
            <a:ext cx="6840000" cy="3420000"/>
          </a:xfrm>
        </p:spPr>
        <p:txBody>
          <a:bodyPr/>
          <a:lstStyle/>
          <a:p>
            <a:r>
              <a:rPr lang="en-US" sz="2000" dirty="0"/>
              <a:t>Who we are and what we do</a:t>
            </a:r>
          </a:p>
          <a:p>
            <a:r>
              <a:rPr lang="en-US" sz="2000" dirty="0"/>
              <a:t>How we put together and appoint contractors</a:t>
            </a:r>
          </a:p>
          <a:p>
            <a:r>
              <a:rPr lang="en-US" sz="2000" dirty="0"/>
              <a:t>Our approach to contractor management</a:t>
            </a:r>
          </a:p>
          <a:p>
            <a:r>
              <a:rPr lang="en-US" sz="2000" dirty="0"/>
              <a:t>Our challenges</a:t>
            </a:r>
          </a:p>
          <a:p>
            <a:r>
              <a:rPr lang="en-US" sz="2000" dirty="0"/>
              <a:t>Incorporating feedback and making positive changes to our services</a:t>
            </a:r>
          </a:p>
          <a:p>
            <a:r>
              <a:rPr lang="en-US" sz="2000" dirty="0"/>
              <a:t>Resident involvement opportunities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806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B037E-1BDE-4AEA-ADAB-6973ED74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84016"/>
            <a:ext cx="6192240" cy="728760"/>
          </a:xfrm>
        </p:spPr>
        <p:txBody>
          <a:bodyPr/>
          <a:lstStyle/>
          <a:p>
            <a:r>
              <a:rPr lang="en-GB" dirty="0"/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B6692-7EC9-4EDD-83D4-30411D312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6840000" cy="4383248"/>
          </a:xfrm>
        </p:spPr>
        <p:txBody>
          <a:bodyPr/>
          <a:lstStyle/>
          <a:p>
            <a:r>
              <a:rPr lang="en-GB" sz="2000" dirty="0"/>
              <a:t>Customer Services Directorate </a:t>
            </a:r>
          </a:p>
          <a:p>
            <a:pPr lvl="1"/>
            <a:r>
              <a:rPr lang="en-GB" sz="1800" dirty="0"/>
              <a:t>Asset Management Department</a:t>
            </a:r>
          </a:p>
          <a:p>
            <a:pPr lvl="2"/>
            <a:r>
              <a:rPr lang="en-GB" dirty="0"/>
              <a:t>Technical Services</a:t>
            </a:r>
          </a:p>
          <a:p>
            <a:pPr lvl="2"/>
            <a:r>
              <a:rPr lang="en-GB" dirty="0"/>
              <a:t>Compliance and M&amp;E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50 people work </a:t>
            </a:r>
            <a:r>
              <a:rPr lang="en-GB" sz="2000" dirty="0"/>
              <a:t>on contract management daily </a:t>
            </a:r>
          </a:p>
          <a:p>
            <a:r>
              <a:rPr lang="en-GB" sz="2000" dirty="0"/>
              <a:t>Type of works:</a:t>
            </a:r>
          </a:p>
          <a:p>
            <a:pPr lvl="1"/>
            <a:r>
              <a:rPr lang="en-GB" sz="1800" dirty="0"/>
              <a:t>Reactive repairs</a:t>
            </a:r>
          </a:p>
          <a:p>
            <a:pPr lvl="1"/>
            <a:r>
              <a:rPr lang="en-GB" sz="1800" dirty="0"/>
              <a:t>Servicing and cyclical maintenance</a:t>
            </a:r>
          </a:p>
          <a:p>
            <a:pPr lvl="1"/>
            <a:r>
              <a:rPr lang="en-GB" sz="1800" dirty="0"/>
              <a:t>Void works</a:t>
            </a:r>
          </a:p>
          <a:p>
            <a:pPr lvl="1"/>
            <a:r>
              <a:rPr lang="en-GB" sz="1800" dirty="0"/>
              <a:t>Capital programmes</a:t>
            </a:r>
          </a:p>
        </p:txBody>
      </p:sp>
    </p:spTree>
    <p:extLst>
      <p:ext uri="{BB962C8B-B14F-4D97-AF65-F5344CB8AC3E}">
        <p14:creationId xmlns:p14="http://schemas.microsoft.com/office/powerpoint/2010/main" val="390899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B083580-FE4D-4D87-9386-4F5355716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587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7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E8E960-EEA6-44C3-BC50-D7BE4A6B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61EDDE-E5FC-40FD-80E3-BAAC63F13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35" y="0"/>
            <a:ext cx="9151236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3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9805C-C58D-4986-BD15-18BBD3733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49240"/>
            <a:ext cx="6192240" cy="728760"/>
          </a:xfrm>
        </p:spPr>
        <p:txBody>
          <a:bodyPr/>
          <a:lstStyle/>
          <a:p>
            <a:r>
              <a:rPr lang="en-GB" dirty="0"/>
              <a:t>Our partners</a:t>
            </a:r>
          </a:p>
        </p:txBody>
      </p:sp>
      <p:pic>
        <p:nvPicPr>
          <p:cNvPr id="1026" name="Picture 2" descr="Wates Group - Wikipedia">
            <a:extLst>
              <a:ext uri="{FF2B5EF4-FFF2-40B4-BE49-F238E27FC236}">
                <a16:creationId xmlns:a16="http://schemas.microsoft.com/office/drawing/2014/main" id="{A2EC5371-CEF0-452C-AC47-2F8221B6B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40" y="2088046"/>
            <a:ext cx="2952829" cy="130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CP Property Services Ltd | LinkedIn">
            <a:extLst>
              <a:ext uri="{FF2B5EF4-FFF2-40B4-BE49-F238E27FC236}">
                <a16:creationId xmlns:a16="http://schemas.microsoft.com/office/drawing/2014/main" id="{94052E43-FD9D-4122-8015-644120CDC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628" y="4572"/>
            <a:ext cx="1805601" cy="18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illow Pumps Ltd - ProcurePublic">
            <a:extLst>
              <a:ext uri="{FF2B5EF4-FFF2-40B4-BE49-F238E27FC236}">
                <a16:creationId xmlns:a16="http://schemas.microsoft.com/office/drawing/2014/main" id="{757286E5-02D7-4FA6-94F7-C26CA2F58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317" y="5597685"/>
            <a:ext cx="2448780" cy="88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tegrated Water Services - Mechanical &amp;amp; Electrical | IWS M&amp;amp;E">
            <a:extLst>
              <a:ext uri="{FF2B5EF4-FFF2-40B4-BE49-F238E27FC236}">
                <a16:creationId xmlns:a16="http://schemas.microsoft.com/office/drawing/2014/main" id="{71AC93B4-B488-4530-8549-ED219A8C3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48" y="1339785"/>
            <a:ext cx="1815079" cy="78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J Lift Services Ltd | Lift Engineers | Expert Lift Company">
            <a:extLst>
              <a:ext uri="{FF2B5EF4-FFF2-40B4-BE49-F238E27FC236}">
                <a16:creationId xmlns:a16="http://schemas.microsoft.com/office/drawing/2014/main" id="{A581DDD6-8907-40AD-86DC-7AC590C79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99" y="4448877"/>
            <a:ext cx="2166548" cy="93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iamond Build Plc | GradJobs">
            <a:extLst>
              <a:ext uri="{FF2B5EF4-FFF2-40B4-BE49-F238E27FC236}">
                <a16:creationId xmlns:a16="http://schemas.microsoft.com/office/drawing/2014/main" id="{27AFFC38-9AFF-488A-8792-C41CCEA4C2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5" t="29815" r="31878" b="25887"/>
          <a:stretch/>
        </p:blipFill>
        <p:spPr bwMode="auto">
          <a:xfrm>
            <a:off x="5330641" y="2841619"/>
            <a:ext cx="2193687" cy="97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ulalley – Be First London">
            <a:extLst>
              <a:ext uri="{FF2B5EF4-FFF2-40B4-BE49-F238E27FC236}">
                <a16:creationId xmlns:a16="http://schemas.microsoft.com/office/drawing/2014/main" id="{3758ABCD-682D-4801-B4A1-F0A564B582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00" b="21650"/>
          <a:stretch/>
        </p:blipFill>
        <p:spPr bwMode="auto">
          <a:xfrm>
            <a:off x="3431471" y="2723165"/>
            <a:ext cx="1417765" cy="108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rand identity — Hudson Fuggle">
            <a:extLst>
              <a:ext uri="{FF2B5EF4-FFF2-40B4-BE49-F238E27FC236}">
                <a16:creationId xmlns:a16="http://schemas.microsoft.com/office/drawing/2014/main" id="{A4AF071C-BEF0-4205-8906-773B9FD10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4" t="9714" r="12056" b="13706"/>
          <a:stretch/>
        </p:blipFill>
        <p:spPr bwMode="auto">
          <a:xfrm>
            <a:off x="5141197" y="4016382"/>
            <a:ext cx="1577595" cy="15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Success Stories From Our Customers | Onecom Customers">
            <a:extLst>
              <a:ext uri="{FF2B5EF4-FFF2-40B4-BE49-F238E27FC236}">
                <a16:creationId xmlns:a16="http://schemas.microsoft.com/office/drawing/2014/main" id="{1B2073B8-7925-4A1D-97F3-2F50784446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1"/>
          <a:stretch/>
        </p:blipFill>
        <p:spPr bwMode="auto">
          <a:xfrm>
            <a:off x="3584346" y="1606898"/>
            <a:ext cx="2952829" cy="75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avills - Wikipedia">
            <a:extLst>
              <a:ext uri="{FF2B5EF4-FFF2-40B4-BE49-F238E27FC236}">
                <a16:creationId xmlns:a16="http://schemas.microsoft.com/office/drawing/2014/main" id="{AB37E2C9-64B2-4B22-A8A1-E4BF4B11E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63" y="4145843"/>
            <a:ext cx="1298669" cy="129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ontact - AJS Group Services">
            <a:extLst>
              <a:ext uri="{FF2B5EF4-FFF2-40B4-BE49-F238E27FC236}">
                <a16:creationId xmlns:a16="http://schemas.microsoft.com/office/drawing/2014/main" id="{997AB8A8-D6DC-4948-AE15-ED6301D0F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317" y="4102046"/>
            <a:ext cx="1577596" cy="130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New Green Services Limited">
            <a:extLst>
              <a:ext uri="{FF2B5EF4-FFF2-40B4-BE49-F238E27FC236}">
                <a16:creationId xmlns:a16="http://schemas.microsoft.com/office/drawing/2014/main" id="{C1E6A6DD-8496-4624-B552-82A8F1804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96" y="3135751"/>
            <a:ext cx="1315138" cy="131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28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A30B5-EDDF-485F-A7A9-29E7D327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64704"/>
            <a:ext cx="6192240" cy="728760"/>
          </a:xfrm>
        </p:spPr>
        <p:txBody>
          <a:bodyPr/>
          <a:lstStyle/>
          <a:p>
            <a:r>
              <a:rPr lang="en-GB" dirty="0"/>
              <a:t>New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1F495-81D2-42D4-B094-30BB16CC0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6840000" cy="3798504"/>
          </a:xfrm>
        </p:spPr>
        <p:txBody>
          <a:bodyPr/>
          <a:lstStyle/>
          <a:p>
            <a:r>
              <a:rPr lang="en-GB" sz="2000" dirty="0"/>
              <a:t>Revise and renew specification</a:t>
            </a:r>
          </a:p>
          <a:p>
            <a:r>
              <a:rPr lang="en-GB" sz="2000" dirty="0"/>
              <a:t>What form of contract should be used?</a:t>
            </a:r>
          </a:p>
          <a:p>
            <a:r>
              <a:rPr lang="en-GB" sz="2000" dirty="0"/>
              <a:t>Quality and cost submission</a:t>
            </a:r>
          </a:p>
          <a:p>
            <a:r>
              <a:rPr lang="en-GB" sz="2000" dirty="0"/>
              <a:t>Legislative thresholds and standing orders</a:t>
            </a:r>
          </a:p>
          <a:p>
            <a:r>
              <a:rPr lang="en-GB" sz="2000" dirty="0"/>
              <a:t>Impartial evaluation</a:t>
            </a:r>
          </a:p>
          <a:p>
            <a:r>
              <a:rPr lang="en-GB" sz="2000" dirty="0"/>
              <a:t>Consultation</a:t>
            </a:r>
          </a:p>
          <a:p>
            <a:r>
              <a:rPr lang="en-GB" sz="2000" dirty="0"/>
              <a:t>Appointment and mobilisation</a:t>
            </a:r>
          </a:p>
          <a:p>
            <a:r>
              <a:rPr lang="en-GB" sz="2000" dirty="0"/>
              <a:t>IT integration</a:t>
            </a:r>
          </a:p>
        </p:txBody>
      </p:sp>
    </p:spTree>
    <p:extLst>
      <p:ext uri="{BB962C8B-B14F-4D97-AF65-F5344CB8AC3E}">
        <p14:creationId xmlns:p14="http://schemas.microsoft.com/office/powerpoint/2010/main" val="256256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FF19F-925B-40F7-B435-246B8AD3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62820"/>
            <a:ext cx="6192240" cy="728760"/>
          </a:xfrm>
        </p:spPr>
        <p:txBody>
          <a:bodyPr/>
          <a:lstStyle/>
          <a:p>
            <a:r>
              <a:rPr lang="en-GB" dirty="0"/>
              <a:t>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A4A54-5912-4BB1-986B-CE7071D89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60190"/>
            <a:ext cx="6840000" cy="3937620"/>
          </a:xfrm>
        </p:spPr>
        <p:txBody>
          <a:bodyPr/>
          <a:lstStyle/>
          <a:p>
            <a:r>
              <a:rPr lang="en-GB" sz="2000" dirty="0"/>
              <a:t>Maximise communication – daily catch ups </a:t>
            </a:r>
          </a:p>
          <a:p>
            <a:r>
              <a:rPr lang="en-GB" sz="2000" dirty="0"/>
              <a:t>Weekly WIP meetings</a:t>
            </a:r>
          </a:p>
          <a:p>
            <a:r>
              <a:rPr lang="en-GB" sz="2000" dirty="0"/>
              <a:t>Weekly compliance reviews </a:t>
            </a:r>
          </a:p>
          <a:p>
            <a:r>
              <a:rPr lang="en-GB" sz="2000" dirty="0"/>
              <a:t>Monthly contract meetings</a:t>
            </a:r>
          </a:p>
          <a:p>
            <a:r>
              <a:rPr lang="en-GB" sz="2000" dirty="0"/>
              <a:t>Quarterly core groups</a:t>
            </a:r>
          </a:p>
          <a:p>
            <a:r>
              <a:rPr lang="en-GB" sz="2000" dirty="0"/>
              <a:t>Annual review meeting</a:t>
            </a:r>
          </a:p>
          <a:p>
            <a:r>
              <a:rPr lang="en-GB" sz="2000" dirty="0"/>
              <a:t>High profile meetings</a:t>
            </a:r>
          </a:p>
          <a:p>
            <a:r>
              <a:rPr lang="en-GB" sz="2000" dirty="0"/>
              <a:t>Maximising IT system integration</a:t>
            </a:r>
          </a:p>
          <a:p>
            <a:r>
              <a:rPr lang="en-GB" sz="2000" dirty="0"/>
              <a:t>Firm but fair, open, transparent, dynamic, don’t shy away, empower team</a:t>
            </a:r>
          </a:p>
        </p:txBody>
      </p:sp>
    </p:spTree>
    <p:extLst>
      <p:ext uri="{BB962C8B-B14F-4D97-AF65-F5344CB8AC3E}">
        <p14:creationId xmlns:p14="http://schemas.microsoft.com/office/powerpoint/2010/main" val="352439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7EC2-3C81-4E50-941F-2C7649FEE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684" y="1061976"/>
            <a:ext cx="6192240" cy="728760"/>
          </a:xfrm>
        </p:spPr>
        <p:txBody>
          <a:bodyPr/>
          <a:lstStyle/>
          <a:p>
            <a:r>
              <a:rPr lang="en-GB" dirty="0"/>
              <a:t>Our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509A-91E4-4B3F-96D8-B594B19D4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76872"/>
            <a:ext cx="6840000" cy="3519152"/>
          </a:xfrm>
        </p:spPr>
        <p:txBody>
          <a:bodyPr/>
          <a:lstStyle/>
          <a:p>
            <a:r>
              <a:rPr lang="en-GB" sz="2000" dirty="0"/>
              <a:t>Contractor underperformance</a:t>
            </a:r>
          </a:p>
          <a:p>
            <a:r>
              <a:rPr lang="en-GB" sz="2000" dirty="0"/>
              <a:t>Lack of accountability</a:t>
            </a:r>
          </a:p>
          <a:p>
            <a:r>
              <a:rPr lang="en-GB" sz="2000" dirty="0"/>
              <a:t>Poor financial control</a:t>
            </a:r>
          </a:p>
          <a:p>
            <a:r>
              <a:rPr lang="en-GB" sz="2000" dirty="0"/>
              <a:t>Increase in complaints and dissatisfaction</a:t>
            </a:r>
          </a:p>
          <a:p>
            <a:r>
              <a:rPr lang="en-GB" sz="2000" dirty="0"/>
              <a:t>External industry pressures</a:t>
            </a:r>
          </a:p>
        </p:txBody>
      </p:sp>
    </p:spTree>
    <p:extLst>
      <p:ext uri="{BB962C8B-B14F-4D97-AF65-F5344CB8AC3E}">
        <p14:creationId xmlns:p14="http://schemas.microsoft.com/office/powerpoint/2010/main" val="15462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twork Homes 1">
      <a:dk1>
        <a:srgbClr val="3C1053"/>
      </a:dk1>
      <a:lt1>
        <a:sysClr val="window" lastClr="FFFFFF"/>
      </a:lt1>
      <a:dk2>
        <a:srgbClr val="005587"/>
      </a:dk2>
      <a:lt2>
        <a:srgbClr val="FFFFFF"/>
      </a:lt2>
      <a:accent1>
        <a:srgbClr val="5F259F"/>
      </a:accent1>
      <a:accent2>
        <a:srgbClr val="00B2A9"/>
      </a:accent2>
      <a:accent3>
        <a:srgbClr val="DA291C"/>
      </a:accent3>
      <a:accent4>
        <a:srgbClr val="0072CE"/>
      </a:accent4>
      <a:accent5>
        <a:srgbClr val="006D68"/>
      </a:accent5>
      <a:accent6>
        <a:srgbClr val="005587"/>
      </a:accent6>
      <a:hlink>
        <a:srgbClr val="0072CE"/>
      </a:hlink>
      <a:folHlink>
        <a:srgbClr val="5F259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oardmeetingdate xmlns="8936670f-ced3-42e5-89c3-1b9e94f165f4" xsi:nil="true"/>
    <Filmversion xmlns="8936670f-ced3-42e5-89c3-1b9e94f165f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83C6EA8E84514992D517537F5C4AF0" ma:contentTypeVersion="16" ma:contentTypeDescription="Create a new document." ma:contentTypeScope="" ma:versionID="ea8192ac640ff028f2bfdd5df861341b">
  <xsd:schema xmlns:xsd="http://www.w3.org/2001/XMLSchema" xmlns:xs="http://www.w3.org/2001/XMLSchema" xmlns:p="http://schemas.microsoft.com/office/2006/metadata/properties" xmlns:ns2="2e077d43-7c3c-4e51-91cd-36695594283c" xmlns:ns4="8f4d6b98-d4d9-4133-8f1b-61f9439e4102" xmlns:ns5="8936670f-ced3-42e5-89c3-1b9e94f165f4" targetNamespace="http://schemas.microsoft.com/office/2006/metadata/properties" ma:root="true" ma:fieldsID="057d58d33642fdba029f569dbba24d54" ns2:_="" ns4:_="" ns5:_="">
    <xsd:import namespace="2e077d43-7c3c-4e51-91cd-36695594283c"/>
    <xsd:import namespace="8f4d6b98-d4d9-4133-8f1b-61f9439e4102"/>
    <xsd:import namespace="8936670f-ced3-42e5-89c3-1b9e94f165f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4:MediaServiceAutoTags" minOccurs="0"/>
                <xsd:element ref="ns4:MediaServiceOCR" minOccurs="0"/>
                <xsd:element ref="ns5:MediaServiceMetadata" minOccurs="0"/>
                <xsd:element ref="ns5:MediaServiceFastMetadata" minOccurs="0"/>
                <xsd:element ref="ns5:MediaServiceGenerationTime" minOccurs="0"/>
                <xsd:element ref="ns5:MediaServiceEventHashCode" minOccurs="0"/>
                <xsd:element ref="ns5:MediaServiceDateTaken" minOccurs="0"/>
                <xsd:element ref="ns5:MediaServiceLocation" minOccurs="0"/>
                <xsd:element ref="ns5:MediaServiceAutoKeyPoints" minOccurs="0"/>
                <xsd:element ref="ns5:MediaServiceKeyPoints" minOccurs="0"/>
                <xsd:element ref="ns5:Boardmeetingdate" minOccurs="0"/>
                <xsd:element ref="ns5:Filmversion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77d43-7c3c-4e51-91cd-3669559428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4d6b98-d4d9-4133-8f1b-61f9439e4102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6670f-ced3-42e5-89c3-1b9e94f165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Boardmeetingdate" ma:index="21" nillable="true" ma:displayName="Board meeting date" ma:format="Dropdown" ma:internalName="Boardmeetingdate">
      <xsd:simpleType>
        <xsd:restriction base="dms:Choice">
          <xsd:enumeration value="March 2020"/>
          <xsd:enumeration value="July 2020"/>
          <xsd:enumeration value="November 2020"/>
        </xsd:restriction>
      </xsd:simpleType>
    </xsd:element>
    <xsd:element name="Filmversion" ma:index="22" nillable="true" ma:displayName="Film version" ma:format="Dropdown" ma:internalName="Filmversion">
      <xsd:simpleType>
        <xsd:restriction base="dms:Choice">
          <xsd:enumeration value="Draft"/>
          <xsd:enumeration value="Final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0BC599-B9FA-4CBC-9530-BAEF5D1204C7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b4affbbe-be99-4239-8589-469e2996234d"/>
    <ds:schemaRef ds:uri="http://schemas.openxmlformats.org/package/2006/metadata/core-properties"/>
    <ds:schemaRef ds:uri="02ea0b74-9862-4ee3-91be-06e703c1a98b"/>
    <ds:schemaRef ds:uri="http://schemas.microsoft.com/office/2006/metadata/properties"/>
    <ds:schemaRef ds:uri="8936670f-ced3-42e5-89c3-1b9e94f165f4"/>
  </ds:schemaRefs>
</ds:datastoreItem>
</file>

<file path=customXml/itemProps2.xml><?xml version="1.0" encoding="utf-8"?>
<ds:datastoreItem xmlns:ds="http://schemas.openxmlformats.org/officeDocument/2006/customXml" ds:itemID="{790156AD-B775-4CA0-9A4E-8832AA898F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F6171F-C61A-40E0-B069-BAEC4C2CD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077d43-7c3c-4e51-91cd-36695594283c"/>
    <ds:schemaRef ds:uri="8f4d6b98-d4d9-4133-8f1b-61f9439e4102"/>
    <ds:schemaRef ds:uri="8936670f-ced3-42e5-89c3-1b9e94f165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On-screen Show (4:3)</PresentationFormat>
  <Paragraphs>78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Lessons Learnt Lecture: Contract Management</vt:lpstr>
      <vt:lpstr>What we’ll cover today</vt:lpstr>
      <vt:lpstr>Who we are</vt:lpstr>
      <vt:lpstr>PowerPoint Presentation</vt:lpstr>
      <vt:lpstr>PowerPoint Presentation</vt:lpstr>
      <vt:lpstr>Our partners</vt:lpstr>
      <vt:lpstr>New contracts</vt:lpstr>
      <vt:lpstr>Our approach</vt:lpstr>
      <vt:lpstr>Our challenges</vt:lpstr>
      <vt:lpstr>Incorporating feedback</vt:lpstr>
      <vt:lpstr>Scenarios</vt:lpstr>
      <vt:lpstr>Resident involvement</vt:lpstr>
      <vt:lpstr>PowerPoint Presentation</vt:lpstr>
    </vt:vector>
  </TitlesOfParts>
  <Company>Network Housing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Homes PowerPoint template</dc:title>
  <dc:creator>dsaunderson</dc:creator>
  <cp:lastModifiedBy>Olivia Williams</cp:lastModifiedBy>
  <cp:revision>25</cp:revision>
  <dcterms:created xsi:type="dcterms:W3CDTF">2016-03-24T15:31:04Z</dcterms:created>
  <dcterms:modified xsi:type="dcterms:W3CDTF">2022-02-25T15:51:42Z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0x0101000983C6EA8E84514992D517537F5C4AF0</vt:lpwstr>
  </property>
  <property fmtid="{D5CDD505-2E9C-101B-9397-08002B2CF9AE}" pid="3" name="Document Topics">
    <vt:lpwstr>55;#Branding|ed5e3ada-c723-4445-967e-e2c91740f37e</vt:lpwstr>
  </property>
  <property fmtid="{D5CDD505-2E9C-101B-9397-08002B2CF9AE}" pid="4" name="Organisation">
    <vt:lpwstr>22;#Network Homes|f098ad24-8677-473a-8cd6-c58286a52be2</vt:lpwstr>
  </property>
  <property fmtid="{D5CDD505-2E9C-101B-9397-08002B2CF9AE}" pid="5" name="DocumentCategory">
    <vt:lpwstr>64;#Templates|9e5fa5cb-8ba6-4a28-911e-0448e8327499</vt:lpwstr>
  </property>
</Properties>
</file>